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4"/>
  </p:notesMasterIdLst>
  <p:handoutMasterIdLst>
    <p:handoutMasterId r:id="rId45"/>
  </p:handoutMasterIdLst>
  <p:sldIdLst>
    <p:sldId id="303" r:id="rId2"/>
    <p:sldId id="406" r:id="rId3"/>
    <p:sldId id="326" r:id="rId4"/>
    <p:sldId id="258" r:id="rId5"/>
    <p:sldId id="348" r:id="rId6"/>
    <p:sldId id="264" r:id="rId7"/>
    <p:sldId id="328" r:id="rId8"/>
    <p:sldId id="329" r:id="rId9"/>
    <p:sldId id="330" r:id="rId10"/>
    <p:sldId id="592" r:id="rId11"/>
    <p:sldId id="331" r:id="rId12"/>
    <p:sldId id="332" r:id="rId13"/>
    <p:sldId id="585" r:id="rId14"/>
    <p:sldId id="586" r:id="rId15"/>
    <p:sldId id="593" r:id="rId16"/>
    <p:sldId id="594" r:id="rId17"/>
    <p:sldId id="334" r:id="rId18"/>
    <p:sldId id="335" r:id="rId19"/>
    <p:sldId id="336" r:id="rId20"/>
    <p:sldId id="337" r:id="rId21"/>
    <p:sldId id="338" r:id="rId22"/>
    <p:sldId id="350" r:id="rId23"/>
    <p:sldId id="340" r:id="rId24"/>
    <p:sldId id="341" r:id="rId25"/>
    <p:sldId id="351" r:id="rId26"/>
    <p:sldId id="352" r:id="rId27"/>
    <p:sldId id="595" r:id="rId28"/>
    <p:sldId id="590" r:id="rId29"/>
    <p:sldId id="591" r:id="rId30"/>
    <p:sldId id="353" r:id="rId31"/>
    <p:sldId id="573" r:id="rId32"/>
    <p:sldId id="541" r:id="rId33"/>
    <p:sldId id="492" r:id="rId34"/>
    <p:sldId id="588" r:id="rId35"/>
    <p:sldId id="354" r:id="rId36"/>
    <p:sldId id="357" r:id="rId37"/>
    <p:sldId id="356" r:id="rId38"/>
    <p:sldId id="358" r:id="rId39"/>
    <p:sldId id="405" r:id="rId40"/>
    <p:sldId id="582" r:id="rId41"/>
    <p:sldId id="583" r:id="rId42"/>
    <p:sldId id="5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75B6E5"/>
    <a:srgbClr val="FF0000"/>
    <a:srgbClr val="8DB4E2"/>
    <a:srgbClr val="92B573"/>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7/11/22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69966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7/11/22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7/11/22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7/11/22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a:bodyPr>
          <a:lstStyle/>
          <a:p>
            <a:r>
              <a:rPr lang="en-US" dirty="0"/>
              <a:t>- Open “06 – Group by and </a:t>
            </a:r>
            <a:r>
              <a:rPr lang="en-US" dirty="0" err="1"/>
              <a:t>Summarize.Rmd</a:t>
            </a:r>
            <a:r>
              <a:rPr lang="en-US" dirty="0"/>
              <a:t>”</a:t>
            </a:r>
          </a:p>
          <a:p>
            <a:r>
              <a:rPr lang="en-US" dirty="0"/>
              <a:t>- Run the setup chunk</a:t>
            </a:r>
          </a:p>
          <a:p>
            <a:r>
              <a:rPr lang="en-US" dirty="0"/>
              <a:t>- Fill-in gaps to calculate: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41214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67886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0E44-AF77-DE4E-A330-010EE0BB8C80}"/>
              </a:ext>
            </a:extLst>
          </p:cNvPr>
          <p:cNvSpPr>
            <a:spLocks noGrp="1"/>
          </p:cNvSpPr>
          <p:nvPr>
            <p:ph type="title"/>
          </p:nvPr>
        </p:nvSpPr>
        <p:spPr/>
        <p:txBody>
          <a:bodyPr/>
          <a:lstStyle/>
          <a:p>
            <a:r>
              <a:rPr lang="en-US" dirty="0"/>
              <a:t>Calculate the 95th percentile of turnaround time</a:t>
            </a:r>
          </a:p>
        </p:txBody>
      </p:sp>
      <p:sp>
        <p:nvSpPr>
          <p:cNvPr id="4" name="Slide Number Placeholder 3">
            <a:extLst>
              <a:ext uri="{FF2B5EF4-FFF2-40B4-BE49-F238E27FC236}">
                <a16:creationId xmlns:a16="http://schemas.microsoft.com/office/drawing/2014/main" id="{501F79FB-CECF-3548-9ACB-D81EF9F797B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6CDCBB3D-2089-A34D-925B-6A6E366D74FA}"/>
              </a:ext>
            </a:extLst>
          </p:cNvPr>
          <p:cNvSpPr/>
          <p:nvPr/>
        </p:nvSpPr>
        <p:spPr>
          <a:xfrm>
            <a:off x="1156276" y="2591710"/>
            <a:ext cx="994398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FC879C7F-6157-0B4C-9E4E-88C9D9E914BF}"/>
              </a:ext>
            </a:extLst>
          </p:cNvPr>
          <p:cNvSpPr/>
          <p:nvPr/>
        </p:nvSpPr>
        <p:spPr>
          <a:xfrm>
            <a:off x="1156276" y="2591709"/>
            <a:ext cx="994398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clinic_name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a:solidFill>
                  <a:srgbClr val="538DD5"/>
                </a:solidFill>
                <a:latin typeface="Consolas" panose="020B0609020204030204" pitchFamily="49" charset="0"/>
                <a:ea typeface="Courier New"/>
                <a:cs typeface="Consolas" panose="020B0609020204030204" pitchFamily="49" charset="0"/>
                <a:sym typeface="Courier New"/>
              </a:rPr>
              <a:t>tat_95th_pctile = quantile(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rec_ver_tat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0.95)</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7" name="Table 6">
            <a:extLst>
              <a:ext uri="{FF2B5EF4-FFF2-40B4-BE49-F238E27FC236}">
                <a16:creationId xmlns:a16="http://schemas.microsoft.com/office/drawing/2014/main" id="{E3D98CB8-47C3-3B49-A975-27329AAD3EEC}"/>
              </a:ext>
            </a:extLst>
          </p:cNvPr>
          <p:cNvGraphicFramePr>
            <a:graphicFrameLocks noGrp="1"/>
          </p:cNvGraphicFramePr>
          <p:nvPr>
            <p:extLst>
              <p:ext uri="{D42A27DB-BD31-4B8C-83A1-F6EECF244321}">
                <p14:modId xmlns:p14="http://schemas.microsoft.com/office/powerpoint/2010/main" val="583524895"/>
              </p:ext>
            </p:extLst>
          </p:nvPr>
        </p:nvGraphicFramePr>
        <p:xfrm>
          <a:off x="882869" y="4358675"/>
          <a:ext cx="4754183" cy="2287415"/>
        </p:xfrm>
        <a:graphic>
          <a:graphicData uri="http://schemas.openxmlformats.org/drawingml/2006/table">
            <a:tbl>
              <a:tblPr firstRow="1" bandRow="1"/>
              <a:tblGrid>
                <a:gridCol w="1915520">
                  <a:extLst>
                    <a:ext uri="{9D8B030D-6E8A-4147-A177-3AD203B41FA5}">
                      <a16:colId xmlns:a16="http://schemas.microsoft.com/office/drawing/2014/main" val="20000"/>
                    </a:ext>
                  </a:extLst>
                </a:gridCol>
                <a:gridCol w="2838663">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rec_ver_tat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inpatient ward a</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clinical lab</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err="1"/>
                        <a:t>picu</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emergency dept</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8" name="Google Shape;387;p40">
            <a:extLst>
              <a:ext uri="{FF2B5EF4-FFF2-40B4-BE49-F238E27FC236}">
                <a16:creationId xmlns:a16="http://schemas.microsoft.com/office/drawing/2014/main" id="{54CE5FA4-DC97-064A-92E1-0980390AE66F}"/>
              </a:ext>
            </a:extLst>
          </p:cNvPr>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9" name="Table 8">
            <a:extLst>
              <a:ext uri="{FF2B5EF4-FFF2-40B4-BE49-F238E27FC236}">
                <a16:creationId xmlns:a16="http://schemas.microsoft.com/office/drawing/2014/main" id="{13657626-F42D-3642-B842-57F5CC239FA0}"/>
              </a:ext>
            </a:extLst>
          </p:cNvPr>
          <p:cNvGraphicFramePr>
            <a:graphicFrameLocks noGrp="1"/>
          </p:cNvGraphicFramePr>
          <p:nvPr>
            <p:extLst>
              <p:ext uri="{D42A27DB-BD31-4B8C-83A1-F6EECF244321}">
                <p14:modId xmlns:p14="http://schemas.microsoft.com/office/powerpoint/2010/main" val="86609304"/>
              </p:ext>
            </p:extLst>
          </p:nvPr>
        </p:nvGraphicFramePr>
        <p:xfrm>
          <a:off x="8606339" y="4366576"/>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tat_95</a:t>
                      </a:r>
                      <a:r>
                        <a:rPr lang="en-US" sz="2400" b="1" baseline="30000" dirty="0">
                          <a:solidFill>
                            <a:schemeClr val="lt1"/>
                          </a:solidFill>
                        </a:rPr>
                        <a:t>th</a:t>
                      </a:r>
                      <a:r>
                        <a:rPr lang="en-US" sz="2400" b="1" dirty="0">
                          <a:solidFill>
                            <a:schemeClr val="lt1"/>
                          </a:solidFill>
                        </a:rPr>
                        <a:t>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graphicFrame>
        <p:nvGraphicFramePr>
          <p:cNvPr id="10" name="Table 9">
            <a:extLst>
              <a:ext uri="{FF2B5EF4-FFF2-40B4-BE49-F238E27FC236}">
                <a16:creationId xmlns:a16="http://schemas.microsoft.com/office/drawing/2014/main" id="{F5970735-9D1F-7C4F-BEA2-35F80D17049C}"/>
              </a:ext>
            </a:extLst>
          </p:cNvPr>
          <p:cNvGraphicFramePr>
            <a:graphicFrameLocks noGrp="1"/>
          </p:cNvGraphicFramePr>
          <p:nvPr>
            <p:extLst>
              <p:ext uri="{D42A27DB-BD31-4B8C-83A1-F6EECF244321}">
                <p14:modId xmlns:p14="http://schemas.microsoft.com/office/powerpoint/2010/main" val="4281787971"/>
              </p:ext>
            </p:extLst>
          </p:nvPr>
        </p:nvGraphicFramePr>
        <p:xfrm>
          <a:off x="6554947" y="4358675"/>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clinical lab</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emergency dept</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inpatient ward a</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err="1">
                          <a:solidFill>
                            <a:srgbClr val="000000"/>
                          </a:solidFill>
                          <a:latin typeface="Arial"/>
                          <a:ea typeface="Arial"/>
                          <a:cs typeface="Arial"/>
                          <a:sym typeface="Arial"/>
                        </a:rPr>
                        <a:t>picu</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31432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6684-8393-9743-9AC8-C20FCBA275D4}"/>
              </a:ext>
            </a:extLst>
          </p:cNvPr>
          <p:cNvSpPr>
            <a:spLocks noGrp="1"/>
          </p:cNvSpPr>
          <p:nvPr>
            <p:ph type="title"/>
          </p:nvPr>
        </p:nvSpPr>
        <p:spPr/>
        <p:txBody>
          <a:bodyPr/>
          <a:lstStyle/>
          <a:p>
            <a:r>
              <a:rPr lang="en-US" dirty="0"/>
              <a:t>Count tests per day, then visualize</a:t>
            </a:r>
          </a:p>
        </p:txBody>
      </p:sp>
      <p:sp>
        <p:nvSpPr>
          <p:cNvPr id="4" name="Slide Number Placeholder 3">
            <a:extLst>
              <a:ext uri="{FF2B5EF4-FFF2-40B4-BE49-F238E27FC236}">
                <a16:creationId xmlns:a16="http://schemas.microsoft.com/office/drawing/2014/main" id="{F147B268-91CA-A74E-8479-E2C1381092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2FB27A9E-BC05-5D41-AB06-AF9208E553A4}"/>
              </a:ext>
            </a:extLst>
          </p:cNvPr>
          <p:cNvSpPr/>
          <p:nvPr/>
        </p:nvSpPr>
        <p:spPr>
          <a:xfrm>
            <a:off x="3626138" y="2465585"/>
            <a:ext cx="458890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E5007374-D121-0448-9FB6-F4DA7C0613AF}"/>
              </a:ext>
            </a:extLst>
          </p:cNvPr>
          <p:cNvSpPr/>
          <p:nvPr/>
        </p:nvSpPr>
        <p:spPr>
          <a:xfrm>
            <a:off x="3626138" y="2465584"/>
            <a:ext cx="458890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&lt;- </a:t>
            </a:r>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sp>
        <p:nvSpPr>
          <p:cNvPr id="9" name="Google Shape;131;p17">
            <a:extLst>
              <a:ext uri="{FF2B5EF4-FFF2-40B4-BE49-F238E27FC236}">
                <a16:creationId xmlns:a16="http://schemas.microsoft.com/office/drawing/2014/main" id="{73DB281F-3A62-C449-85CD-CCBEF3958E96}"/>
              </a:ext>
            </a:extLst>
          </p:cNvPr>
          <p:cNvSpPr/>
          <p:nvPr/>
        </p:nvSpPr>
        <p:spPr>
          <a:xfrm>
            <a:off x="603676" y="4040268"/>
            <a:ext cx="10984645" cy="20241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0" name="Rectangle 9">
            <a:extLst>
              <a:ext uri="{FF2B5EF4-FFF2-40B4-BE49-F238E27FC236}">
                <a16:creationId xmlns:a16="http://schemas.microsoft.com/office/drawing/2014/main" id="{584D96CE-0990-1F44-ACC9-4FEC6305FE68}"/>
              </a:ext>
            </a:extLst>
          </p:cNvPr>
          <p:cNvSpPr/>
          <p:nvPr/>
        </p:nvSpPr>
        <p:spPr>
          <a:xfrm>
            <a:off x="603677" y="4082872"/>
            <a:ext cx="10984645"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ggplot</a:t>
            </a:r>
            <a:r>
              <a:rPr lang="en-US" sz="2400" dirty="0">
                <a:latin typeface="Consolas" panose="020B0609020204030204" pitchFamily="49" charset="0"/>
                <a:ea typeface="Courier New"/>
                <a:cs typeface="Consolas" panose="020B0609020204030204" pitchFamily="49" charset="0"/>
                <a:sym typeface="Courier New"/>
              </a:rPr>
              <a:t>(data = </a:t>
            </a:r>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geom_point</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geom_smooth</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method = 'loess')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ylab</a:t>
            </a:r>
            <a:r>
              <a:rPr lang="en-US" sz="2400" dirty="0">
                <a:latin typeface="Consolas" panose="020B0609020204030204" pitchFamily="49" charset="0"/>
                <a:ea typeface="Courier New"/>
                <a:cs typeface="Consolas" panose="020B0609020204030204" pitchFamily="49" charset="0"/>
                <a:sym typeface="Courier New"/>
              </a:rPr>
              <a:t>("# of tests")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xlab</a:t>
            </a:r>
            <a:r>
              <a:rPr lang="en-US" sz="2400" dirty="0">
                <a:latin typeface="Consolas" panose="020B0609020204030204" pitchFamily="49" charset="0"/>
                <a:ea typeface="Courier New"/>
                <a:cs typeface="Consolas" panose="020B0609020204030204" pitchFamily="49" charset="0"/>
                <a:sym typeface="Courier New"/>
              </a:rPr>
              <a:t>("Pandemic day")</a:t>
            </a:r>
            <a:endParaRPr lang="en-US" sz="1400" dirty="0"/>
          </a:p>
        </p:txBody>
      </p:sp>
    </p:spTree>
    <p:extLst>
      <p:ext uri="{BB962C8B-B14F-4D97-AF65-F5344CB8AC3E}">
        <p14:creationId xmlns:p14="http://schemas.microsoft.com/office/powerpoint/2010/main" val="179159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020209"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a:t>
            </a:r>
            <a:r>
              <a:rPr lang="en-US" sz="5400" dirty="0">
                <a:latin typeface="Consolas" panose="020B0609020204030204" pitchFamily="49" charset="0"/>
                <a:ea typeface="Courier New"/>
                <a:cs typeface="Consolas" panose="020B0609020204030204" pitchFamily="49" charset="0"/>
                <a:sym typeface="Courier New"/>
              </a:rPr>
              <a:t>|&gt;</a:t>
            </a:r>
            <a:r>
              <a:rPr lang="en-US" sz="5400" dirty="0">
                <a:latin typeface="+mj-lt"/>
                <a:sym typeface="Calibri"/>
              </a:rPr>
              <a: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189187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954655"/>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231654"/>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a:t>
            </a:r>
            <a:r>
              <a:rPr lang="en-US" dirty="0">
                <a:latin typeface="Consolas" panose="020B0609020204030204" pitchFamily="49" charset="0"/>
                <a:cs typeface="Consolas" panose="020B0609020204030204" pitchFamily="49" charset="0"/>
              </a:rPr>
              <a:t>|&gt;</a:t>
            </a:r>
            <a:r>
              <a:rPr lang="en-US" dirty="0">
                <a:latin typeface="Consolas" panose="020B0609020204030204" pitchFamily="49" charset="0"/>
                <a:ea typeface="Courier New"/>
                <a:cs typeface="Consolas" panose="020B0609020204030204" pitchFamily="49" charset="0"/>
                <a:sym typeface="Courier New"/>
              </a:rPr>
              <a: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16129</TotalTime>
  <Words>2852</Words>
  <Application>Microsoft Macintosh PowerPoint</Application>
  <PresentationFormat>Widescreen</PresentationFormat>
  <Paragraphs>437</Paragraphs>
  <Slides>42</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Calculate the 95th percentile of turnaround time</vt:lpstr>
      <vt:lpstr>Count tests per day, then visualize</vt:lpstr>
      <vt:lpstr>PowerPoint Presentation</vt:lpstr>
      <vt:lpstr>PowerPoint Presentation</vt:lpstr>
      <vt:lpstr>What else?</vt:lpstr>
      <vt:lpstr>PowerPoint Presentation</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715</cp:revision>
  <cp:lastPrinted>2020-07-14T03:12:28Z</cp:lastPrinted>
  <dcterms:created xsi:type="dcterms:W3CDTF">2018-02-01T22:00:01Z</dcterms:created>
  <dcterms:modified xsi:type="dcterms:W3CDTF">2022-07-11T18:53:10Z</dcterms:modified>
</cp:coreProperties>
</file>